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Introducera kursen med fokus på helheten. Betona att svetsteknik är ett kvalificerat hantverk där teori och praktisk skicklighet måste samverka. Gå igenom kursens 11 moduler översiktligt.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Gå igenom varför PPE är sista barriären och inte första åtgärden. Betona vikten av punktutsug som fångar röken INNAN den når andningszonen.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Förklara DIN-skalans logik: Högre strömstyrka kräver mörkare glas (högre DIN-tal) för att förhindra ögonskador. Diskutera varför ficklock måste hållas stängda.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Svetsblänk ger smärta i ögonen oftast 4–8 timmar efter exponeringen och känns som sand i ögonen. Skärma alltid av arbetsplatsen med godkända svetsdraperier (EN ISO 25980) för att skydda kollegor.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Försäkringsbolagens gemensamma säkerhetsföreskrifter är strikta. Betona att brandvakten inte får utföra några andra arbetsuppgifter under bevakningstiden.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Det är färgen på FLASKBRÖSTET (skulderpartiet) som definierar gasens egenskaper enligt EN 1089-3, inte flaskkroppen. Förklara riskerna med syreberikning (självantändning i fett/olja).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Understryk att begreppet 'jordklämma' egentligen är felaktigt – den korrekta termen är 'återledarklämma' eftersom den sluter svetsströmmens krets och inte är en skyddsjord.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Förklara beteckningen S355J2 på tavlan. S = Stål, 355 = flytgräns MPa, J2 = slagseghet provad vid -20 grader C. Detta är den vanligaste ståltypen i modern svetsande industri.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HAZ står för Heat Affected Zone. Visa med ritningen hur kornstorleken ändras från grovkornigt (närmast smältan) till finkornigt längre ut.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Begreppet t8/5 är centralt inom all svetsmetallurgi. Det förklarar varför förvärmning behövs vid tjock plåt – förvärmningen förlänger t8/5 så att inte hård martensit bildas.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Värme expanderar stål, och när det smälta svetsgodset stelnar och svalnar krymper det med ca 1–2% i volym. Om plåtarna sitter fast uppstår inre dragspänningar.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Betona varför basiska elektroder måste förvaras i värmeskåp/torkkoger – för att minimera mängden diffunderbart väte i svetsgodset!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Låt eleverna reflektera och motivera varför HAZ är svagaste länken vid utmattning eller kallsprickbildning om värmetillförseln varit felaktig.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Öva med eleverna på att identifiera pilsida vs motsatt sida. Kom ihåg att pilsidan alltid är den yta som pilspetsen fysiskt pekar mot.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Rita kälsvetssymbolen på tavlan och betona att den vertikala linjen ALLTID ska ritas till vänster oavsett pilens riktning.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Ett vanligt misstag är att tro att a-måttet är svetsens synliga bredd. Visa med en fysisk svetsmåttmätare hur a-måttet mäts i verkligheten.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Förklara skillnaden mellan PF (stigande) och PG (fallande). I grundkursen Nivå 1 övas framför allt PA och PB, samt introduktion till PF.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Gå igenom skillnaden mellan delning (e) och mellanrum (d). Delning är centrum-till-centrum.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Detta är den vanligaste källan till felaktigt svetsade konstruktioner i verkstaden. Repetera regeln noggrant.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Gå igenom de tre parametrarna: Fasvinkel (alfa), Rotyta (c) och Spaltöppning (b). En för liten spalt ger bristande genombränning, en för stor ger genombränning/rotinfall.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Förklara varför X-fog sparar 50% svetsgods jämfört med en stor V-fog: Arean för en V-fog växer med kvadraten på tjockleken, medan två halva V-fogar ger halverad totalvolym.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Poängtera kors-kontaminering: En stålborste eller sliprondell som använts på svart stål får ALDRIG användas på rostfritt eller aluminium (orsakar korrosion).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Visa i verkstaden hur man slipar 'fjädrar' eller ramper i båda ändarna på häftan. Detta är A och O för att undvika rotfel vid övergången.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Gå igenom rätt svar och diskutera vikten av noggrannhet vid alla förberedande moment i verkstaden.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MMA står för Manual Metal Arc (kallas även pinnsvetsning). Det är den mest mångsidiga metoden utomhus eftersom den inte är känslig för vind.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Kontrollera alltid elektrodpaketet! Basiska elektroder som OK 48.00 svetsas nästan uteslutande på DC+ för att säkerställa stabil ljusbåge och fullgod inträngning.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Förklara varför fukt i basiska elektroder är katastrofalt: H2O bryts ned till väte (H) i ljusbågen vilket leder rakt till kallsprickor.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Lär eleverna att snabbt hitta höljestypen (B eller R) och temperaturkoden för slagseghet på elektrodpaketet.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Om man svetsar 'skjutande' med MMA rinner slaggen före ljusbågen och kapslas in i smältbadet $\rightarrow$ kraftiga slagginneslutningar!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Repetera båglängdsregeln: Kärntrådens diameter är riktmärket för optimal båglängd.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MIG = Metall Inert Gas (reagerar inte med smältan). MAG = Metall Aktiv Gas (gasen deltar kemiskt i processen för att stabilisera bågen och öka inträngningen).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Belys varför för högt gasflöde är lika dåligt som för lågt: Vid över 20–22 l/min blir gasstrålen turbulent och suger in omgivande luft (ejektoreffekt).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Låt eleverna lyssna på ljudet: Kortbåge har ett intensivt, jämnt 'fräsande/knastrande' ljud, medan spraybågen har ett mjukt, väsande ljud.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Vid solidtråd i stål används oftast svagt skjutande teknik (ca 10-15 graders lutning). Vid rörtråd med slagg MÅSTE man alltid dra för att inte slaggen ska hamna under smältan.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Visa hur man ställer in rätt rulltryck: Tråden ska kunna bromsas lätt med två fingrar i handsken utan att hjulen slirar okontrollerat eller deformerar tråden.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Förklara att spraybåge ALDRIG kan användas i PF/PG eller takläge eftersom det stora smältbadet faller ner av gravitationen.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TIG kallas GTAW (Gas Tungsten Arc Welding) i USA. Betona att tillsatstråden matas i smältbadet, ALDRIG direkt in i ljusbågen eller mot wolframelektroden.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Vid slipning av volfram bildas fint metalliskt damm. Använd alltid dedikerad volframslip med inbyggt utsug och dammuppsamling.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Förklara varför aluminium kräver AC: Aluminiumoxiden smälter vid 2050 °C medan rent aluminium smälter vid 660 °C. Utan oxidsprängningen ligger oxidhinnan kvar som en påse runt smältan.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Understryk vikten av gasefterströmning: Om svetsaren rycker bort brännaren för tidigt blir volframspetsen svart och oxiderad, vilket förstör nästa tändning.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Koppla svaret till diskussionen om aluminiumets kemiska egenskaper.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Acetylen är instabil vid övertryck &gt; 1.5 bar. Repetera tändningsordning: Öppna först acetylen och tänd, öppna sedan syret och justera till neutral låga.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Lär eleverna att ställa in neutral låga: Öka syret tills den gröna acetylenfjädern precis försvinner in i lågkärnan.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Betona att spaltbredden vid kapillärlödning måste vara extremt liten (ca 0.05–0.15 mm). Om spalten är för bred fungerar inte kapillärkraften.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Detta är en klassisk certifieringsfråga som återkommer i alla teoretiska prov.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Förklara varför rostfritt inte kan gasskäras: Kromoxiden som bildas smälter vid över 2000 °C och bildar ett ogenomträngligt lock.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Plasmaskärning är standardmetoden i moderna verkstäder för plåtar upp till 25-30 mm i alla materialtyper.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Lär eleverna att 'läsa' snittytan: Skärräfflorna avslöjar direkt om operatören kört för fort, för sakta eller med felaktigt skärsyretryck.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ISO 5817 är den viktigaste kvalitetsstandarden i svetsarens vardag. Den anger millimetergränser för porstorlek, kantsårsdjup och råghöjd för varje nivå.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Visuell kontroll (VT) upptäcker över 80% av alla svetsfel. En duktig svetsare kontrollerar alltid sitt eget arbete fortlöpande.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Gå igenom skillnaden mellan en diskontinuitet (avvikelse som kan vara acceptabel inom nivå D/C/B) och en defekt (avvikelse som överskrider gränsen och MÅSTE repareras).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Demonstrera PT-spray i verkstaden – det är ett mycket visuellt och lärorikt sätt för eleverna att se hur även mikroskopiska sprickor 'blöder fram'.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Betona regeln: Skarpa spår i botten av en slipning fungerar som en knivskarp brottanvisning. Urslipningen måste alltid vara mjuk och rundad i botten.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Repetera rangordningen: B (bäst/strängast) &gt; C &gt; D.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Denna översikt sammanfattar hela grundkursens tekniska metoder. Repetera att alla metoder har sin specifika nisch.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Dessa begrepp utgör det gemensamma språket mellan svetsare, svetsansvarig (IWE/IWT) och besiktningsorgan.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LÄRARNOTERINGAR / PEDAGOGISK INSTRUKTION:</a:t>
            </a:r>
          </a:p>
          <a:p/>
          <a:p>
            <a:r>
              <a:t>Avsluta lektionsserien med att önska lycka till i verkstaden. Teori och praktik bygger tillsammans en skicklig och säker yrkessvetsare!</a:t>
            </a:r>
          </a:p>
          <a:p/>
          <a:p>
            <a:r>
              <a:t>Frågor/Reflektion:</a:t>
            </a:r>
          </a:p>
          <a:p>
            <a:r>
              <a:t>Koppla bild och teori till praktiska verkstadsmoment.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37160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97316"/>
                </a:solidFill>
              </a:defRPr>
            </a:pPr>
            <a:r>
              <a:t>SVEE1000X • GY25 • 100 GYMNASIEPOÄNG</a:t>
            </a:r>
          </a:p>
          <a:p>
            <a:pPr>
              <a:spcBef>
                <a:spcPts val="1400"/>
              </a:spcBef>
              <a:spcAft>
                <a:spcPts val="1400"/>
              </a:spcAft>
              <a:defRPr sz="4400" b="1">
                <a:solidFill>
                  <a:srgbClr val="F8FAFC"/>
                </a:solidFill>
              </a:defRPr>
            </a:pPr>
            <a:r>
              <a:t>SVEE1000X: Svetsteknik – Nivå 1</a:t>
            </a:r>
          </a:p>
          <a:p>
            <a:pPr>
              <a:defRPr sz="2000">
                <a:solidFill>
                  <a:srgbClr val="38BDF8"/>
                </a:solidFill>
              </a:defRPr>
            </a:pPr>
            <a:r>
              <a:t>Komplett teoretiskt utbildningsmaterial i kronologisk ordning enligt Skolverkets ämnesplan</a:t>
            </a:r>
          </a:p>
          <a:p>
            <a:pPr>
              <a:spcBef>
                <a:spcPts val="2400"/>
              </a:spcBef>
              <a:defRPr sz="1500">
                <a:solidFill>
                  <a:srgbClr val="94A3B8"/>
                </a:solidFill>
              </a:defRPr>
            </a:pPr>
            <a:r>
              <a:t>Industritekniska programmet / Svetsteknik Nivå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1: SÄKERHET, ARBETSMILJÖ &amp; HETA ARBETEN • INTRODUKTION &amp; KURSMÅL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1. SVEE1000X: Svetsteknik – Nivå 1 (Gy25)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🎯 Kursens Huvudmål (100 Poäng)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Säkerhet &amp; Arbetsmiljö: Tillämpa lagar, föreskrifter och säkra rutiner för Heta Arbeten.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Svetsmetoder: Behärska grunderna i MMA (111), MIG/MAG (131/135/136/138), TIG (141) och Gassvetsning (311).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Fogberedning &amp; Plåt: Utföra manuell och maskinell plåtbearbetning samt häftsvetsning.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Ritningsläsning: Tolka svetsbeteckningar enligt standarden SS-EN ISO 2553 och svetslägen enligt ISO 6947.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Kvalitet &amp; Kontroll: Utföra visuell kontroll (VT) enligt SS-EN ISO 5817 samt åtgärda enklare svetsfel.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Översikt över utbildningsmål för Svetsteknik Nivå 1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1: Säkerhet, Arbetsmiljö &amp; Heta Arbeten</a:t>
            </a:r>
            <a:br/>
            <a:r>
              <a:t>Kategori: Introduktion &amp; Kursmål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1: SÄKERHET, ARBETSMILJÖ &amp; HETA ARBETEN • LAGAR &amp; FÖRESKRIFTER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2. Arbetsmiljölagen &amp; Hälsorisker vid Svetsning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⚖️ Arbetsmiljöverket &amp; Föreskrifter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AML (Arbetsmiljölagen): Arbetsgivaren har huvudansvar, men arbetstagaren är skyldig att följa säkerhetsföreskrifter och använda skyddsutrustning.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AFS 2014:43 (Kemiska arbetsmiljörisker): Reglerar exponering för svetsrök, damm och farliga gaser.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AFS 2001:1 (SAM): Systematiskt arbetsmiljöarbete med kontinuerliga riskbedömningar.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Partiklar i nanostorlek: Tränger djupt ner i lungblåsorna (alveolerna) och kan orsaka svetsfrossa och kronisk bronkit.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Tungmetaller: Mangan (nervskador), Hexavalent krom Cr(VI) och Nickel (cancerframkallande vid rostfritt).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Gaser: Ozon ($O_3$) från UV-strålning i luft, Kväveoxider ($NO_x$), Koldioxid ($CO_2$) och Kolmonoxid ($CO$).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STOP-principen för åtgärdstrappan inom svetsarbetsmiljö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1: Säkerhet, Arbetsmiljö &amp; Heta Arbeten</a:t>
            </a:r>
            <a:br/>
            <a:r>
              <a:t>Kategori: Lagar &amp; Föreskrifter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1: SÄKERHET, ARBETSMILJÖ &amp; HETA ARBETEN • PERSONLIG SKYDDSUTRUSTNING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3. Personlig Skyddsutrustning (PPE) för Svetsare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🦺 Komplett Utrustningslista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Svetshjälm med automatisk avbländning: DIN/EN 379, justerbar täthetsgrad (vanligen DIN 9–13 beroende på metod och strömstyrka).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Flamsäkra svetskläder: Certifierade enligt EN ISO 11611 klass 1 eller 2, utan uppvikta slag eller öppna fickor där glödloppor kan fastna.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Svetskrage / Läderförkläde: Skyddar hals och bål mot intensiva stänk och strålning.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Svetshandskar: Tjockt spaltläder för MMA/MAG (värmeskydd), mjukt getskinn för TIG (fingerkänsla).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Skyddsskor: S3-klassade med stålhätta, spiktramp och flamskyddad plös.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Hörselskydd: Skyddar mot buller från slipning, plasmaskärning och fläktar.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Komplett personlig skyddsutrustning för svetsverkstad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1: Säkerhet, Arbetsmiljö &amp; Heta Arbeten</a:t>
            </a:r>
            <a:br/>
            <a:r>
              <a:t>Kategori: Personlig Skyddsutrustning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1: SÄKERHET, ARBETSMILJÖ &amp; HETA ARBETEN • OPTISK STRÅLNING &amp; VENTILATION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4. Optisk Strålning, Svetsblänk &amp; Utsugsteknik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☀️ Strålningstyper från Ljusbågen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Ultraviolett (UV): Osynlig, energirik strålning. Orsakar svetsblänk (keratokonjunktivit – hornhinneskador) och brännskador på oskyddad hud på bara några sekunder.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Infraröd (IR): Värmestrålning som kan orsaka hornhinnegrumling (grå starr) vid långvarig exponering.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Synligt intensivt ljus: Orsakar tillfällig bländning och näthinneskador.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Avståndsregel: Utsugshuven ska placeras max 1–1.5 huvdiametrar (ca 10–15 cm) snett ovanför/bakom svetsstället.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Effektivitet: Vid dubbelt avstånd krävs 4–8 gånger högre luftflöde för samma infångningsgrad!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Luftström: Röken ska sugas BORT från svetsarens andningszon, inte genom den.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Placering av punktutsug för optimal infångning av svetsrök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1: Säkerhet, Arbetsmiljö &amp; Heta Arbeten</a:t>
            </a:r>
            <a:br/>
            <a:r>
              <a:t>Kategori: Optisk Strålning &amp; Ventilation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1: SÄKERHET, ARBETSMILJÖ &amp; HETA ARBETEN • BRANDSKYDD &amp; HETA ARBETEN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5. Heta Arbeten® &amp; Brandsäkerhet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🔥 Vad är Heta Arbeten?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Giltigt certifikat: Utbildning och certifiering krävs för tillståndsansvarig, utförare och brandvakt.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Skriftligt tillstånd: Måste upprättas före arbetets start.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Rensa arbetsområdet: 10 meters säkerhetsavstånd från brännbart material i alla riktningar (inkl. golvspringor och vägggenomföringar).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Täckning &amp; Skydd: Täck oskyddat brännbart material med fuktade brandskyddsmattor.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Släckutrustning: Minst två 6 kg pulversläckare (klass 34A 233CB) eller motsvarande godkänd vattenslang.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Efterbevakning: Brandvakt måste bevaka platsen i minst 60 minuter efter avslutat arbete.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Säkerhetsavstånd och beredskap enligt Heta Arbeten®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1: Säkerhet, Arbetsmiljö &amp; Heta Arbeten</a:t>
            </a:r>
            <a:br/>
            <a:r>
              <a:t>Kategori: Brandskydd &amp; Heta Arbeten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1: SÄKERHET, ARBETSMILJÖ &amp; HETA ARBETEN • GASHANTERING &amp; FLASKOR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6. Gasflaskor, Säkerhet &amp; Färgkodning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🎨 Färgkoder på Flaskbröstet (EN 1089-3)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Färgkodning av gasflaskor enligt SS-EN 1089-3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1: Säkerhet, Arbetsmiljö &amp; Heta Arbeten</a:t>
            </a:r>
            <a:br/>
            <a:r>
              <a:t>Kategori: Gashantering &amp; Flaskor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1: SÄKERHET, ARBETSMILJÖ &amp; HETA ARBETEN • ELSÄKERHET &amp; 5S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7. Elsäkerhet vid Svetsning &amp; 5S-Metodiken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⚡ Elsäkerhet vid Ljusbågssvetsning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Tomgångsspänning ($U_0$): Spänningen mellan elektrod och återledare när ingen svetsning sker (vanligen 50–90 V DC/AC). Kan vara livsfarlig i fuktiga utrymmen!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S-märkning: Strömkällor godkända för svetsning i trånga ledande utrymmen med förhöjd elektrisk risk.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Återledarens placering: Fäst alltid återledarklämman så nära svetsstället som möjligt på rent metalliskt underlag för att undvika vagabonderande strömmar genom lager eller skyddsjord.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1. Sortera (Seiri): Skilj på nödvändigt och onödigt, kasta skrot och korta elektrodstumpar.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2. Strukturera (Seiton): En bestämd plats för varje verktyg, slang och skyddstråd.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3. Städa (Seiso): Håll svetsbåset rent från slipdamm, oljespill och glödrester.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Korrekt sluten strömkrets och placering av återledare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1: Säkerhet, Arbetsmiljö &amp; Heta Arbeten</a:t>
            </a:r>
            <a:br/>
            <a:r>
              <a:t>Kategori: Elsäkerhet &amp; 5S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2: MATERIALLÄRA &amp; GRUNDLÄGGANDE METALLURGI • STÅLTYPER &amp; SVETSBARHET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8. Konstruktionsstål, Kolhalt &amp; Svetsbarhet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⚙️ Konstruktionsstål (SS-EN 10025)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Samband mellan stålets kolhalt, hårdhet och svetsbarhet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2: Materiallära &amp; Grundläggande Metallurgi</a:t>
            </a:r>
            <a:br/>
            <a:r>
              <a:t>Kategori: Ståltyper &amp; Svetsbarhet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2: MATERIALLÄRA &amp; GRUNDLÄGGANDE METALLURGI • SVETSMETALLURGI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9. Svetsförbandets Olika Zoner &amp; HAZ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🔬 Svetsförbandets 4 Huvudzoner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1. Svetsgods (Svetsmetall): Helt uppsmält och stelnat material. Har gjutstruktur med dendriter. Består av blandning av tillsatsmaterial och uppsmält grundmaterial.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2. Smältgräns (Fusion line): Övergången mellan smält svetsgods och icke smält material.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3. Värmepåverkad zon (HAZ - Heat Affected Zone): Grundmaterial som inte smält, men hettats upp så mycket att dess mikrostruktur och mekaniska egenskaper ändrats.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4. Opåverkat grundmaterial: Material som behållit sina ursprungliga egenskaper.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Tvärsnitt av svetsförband med svetsgods, smältgräns, HAZ och grundmaterial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2: Materiallära &amp; Grundläggande Metallurgi</a:t>
            </a:r>
            <a:br/>
            <a:r>
              <a:t>Kategori: Svetsmetallurgi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2: MATERIALLÄRA &amp; GRUNDLÄGGANDE METALLURGI • MIKROSTRUKTUR I HAZ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10. Mikrostrukturförändringar &amp; Kornstorlek i HAZ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🔬 Delzoner i HAZ från Smältgränsen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1. Grovkornszon ($&gt; 1100^\circ C$): Austenitkornen tillväxer kraftigt. Ger sprödare struktur och ökad härdbarhet vid snabb avkylning.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2. Finkornszon ($900–1100^\circ C$): Normaliserande zon med rekristallisation. Ger optimal finkornig ferrit/perlit med hög slagseghet och god hållfasthet.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3. Delvis omvandlad zon ($723–900^\circ C$): Delar av perliten omvandlas till austenit under uppvärmningen.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4. Åldrings-/Anlöpningszon ($ Ingen fasomvandling, men viss spänningsavlastning eller utskiljningshärdning.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Definition: Tiden i sekunder det tar för svetsen att svalna från $800^\circ C$ till $500^\circ C$.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För kort $t_{8/5}$ (Snabb avkylning): Bildar hård och spröd martensit $\rightarrow$ risk för vätesprickor (kallsprickor).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Temperaturfördelning och omvandlingszoner i stål vid svetsning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2: Materiallära &amp; Grundläggande Metallurgi</a:t>
            </a:r>
            <a:br/>
            <a:r>
              <a:t>Kategori: Mikrostruktur i HAZ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2: MATERIALLÄRA &amp; GRUNDLÄGGANDE METALLURGI • KRYMPNING &amp; SPÄNNINGAR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11. Svetskrympning, Egenspänningar &amp; Deformation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📐 3 Typer av Svetskrympning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1. Tvärkrympning: Svetsfogen drar ihop sig vinkelrätt mot svetsriktningen, vilket minskar arbetsstyckets bredd.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2. Längskrympning: Svetsfogen drar ihop sig i längdriktningen och skapar dragspänningar i svetsgodset.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3. Vinkelkrympning: Ojämn krympning över plåttjockleken (större svetsvolym i överkant på V-fog) gör att plåtarna vinklas uppåt.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Förspänning / Förbockning: Vinkla plåtarna i motsatt riktning före svetsning så att de drar sig raka.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Symmetrisk svetsföljd: Svetsa växelvis på båda sidor (t.ex. vid X-fog eller dubbelsidig kälsvets).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Stegvis svetsning (Back-step): Svetsa i korta etapper mot redan stelnad svets för att sprida värmen jämnt.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Mekanismen bakom vinkelkrympning i V-fogar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2: Materiallära &amp; Grundläggande Metallurgi</a:t>
            </a:r>
            <a:br/>
            <a:r>
              <a:t>Kategori: Krympning &amp; Spänningar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2: MATERIALLÄRA &amp; GRUNDLÄGGANDE METALLURGI • FÖRVÄRMNING &amp; VÄTE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12. Förvärmning &amp; Vätgassprickor (Kallsprickor)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⚠️ De 3 Förutsättningarna för Kallsprickor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1. Härdbar mikrostruktur: Martensit i HAZ p.g.a. hög kolhalt/kolekvivalent och snabb avkylning.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2. Diffunderbart väte: Från fuktiga elektroder, rost, olja, fuktig skyddsgas eller fukt på plåten.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3. Höga dragspänningar: Egenspänningar från svetskrympning eller yttre inspänning.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Minskar avkylningshastigheten: Förhindrar bildning av spröd martensit i HAZ.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Underlättar väteutdrivning: Vätgasatomerna hinner diffundera ut ur stålet innan det svalnat.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Kontroll: Kontrolleras med termokrita (Tempilstik) eller digital IR-/kontakttermometer på föreskrivet avstånd (minst $4 \times$ godstjockleken).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Spricktriangeln för kallsprickor (vätgassprickor)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2: Materiallära &amp; Grundläggande Metallurgi</a:t>
            </a:r>
            <a:br/>
            <a:r>
              <a:t>Kategori: Förvärmning &amp; Väte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2: MATERIALLÄRA &amp; GRUNDLÄGGANDE METALLURGI • SJÄLVTEST &amp; SAMMANFATTNING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13. Modul 2: Kunskapskontroll Materiallära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800"/>
              </a:spcAft>
              <a:defRPr sz="1400">
                <a:solidFill>
                  <a:srgbClr val="38BDF8"/>
                </a:solidFill>
              </a:defRPr>
            </a:pPr>
            <a:r>
              <a:t>Testa dina kunskaper om stål, HAZ och svetsmetallurgi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2: Materiallära &amp; Grundläggande Metallurgi</a:t>
            </a:r>
            <a:br/>
            <a:r>
              <a:t>Kategori: Självtest &amp; Sammanfattning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3: RITNINGSLÄSNING &amp; SVETSBETECKNINGAR • STANDARDER &amp; GRUNDSTRUKTUR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14. Svetsbeteckningssystemet enligt SS-EN ISO 2553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📐 Referenslinje &amp; Pillinje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Pillinje (Arrow line): Pekar direkt mot fogen/svetsstället.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Referenslinje (Heldragen linje): Bär upp svetssymboler och dimensioner.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Svans (Tail): Används för tilläggsinformation, t.ex. svetsmetod (111, 135), kvalitetsnivå (ISO 5817-B) eller WPS-nummer.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Anatomi för en standardiserad svetsbeteckning enligt SS-EN ISO 2553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3: Ritningsläsning &amp; Svetsbeteckningar</a:t>
            </a:r>
            <a:br/>
            <a:r>
              <a:t>Kategori: Standarder &amp; Grundstruktur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3: RITNINGSLÄSNING &amp; SVETSBETECKNINGAR • GRUNDSYMBOLER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15. Grundläggande Svetsformssymboler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📌 Huvudsymboler för Fogtyper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Cirkel vid vinkel (○): Svets runt om (All-around weld). Svetsas kontinuerligt runt hela profilen/röret.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Flagga (⚑): Fältsvets / Montagesvets. Svetsas på byggarbetsplatsen, inte i verkstaden.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Plan yta (—): Svetsens råge ska slipas plan i nivå med grundmaterialet.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Konvex / Konkav yta: Anger svetsytans önskade profilering.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Översikt över grund- och tilläggssymboler i ISO 2553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3: Ritningsläsning &amp; Svetsbeteckningar</a:t>
            </a:r>
            <a:br/>
            <a:r>
              <a:t>Kategori: Grundsymboler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3: RITNINGSLÄSNING &amp; SVETSBETECKNINGAR • SVETSMÅTT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16. Kälsvetsens Måttsättning: a-mått vs z-mått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📏 a-mått (Halsmått)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Definition: Höjden i den största likbenta triangel som kan inskrivas i svetsens tvärsnitt (avståndet från roten till svetsytans tänkta baslinje).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Beteckning: Placeras till vänster om symbolen, t.ex. a5 = halsmått 5 mm.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Standard i Sverige: a-måttet är det absolut vanligaste måttet i svensk och europeisk industri.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Definition: Benlängden (katetlängden) på den inskrivna triangeln mot plåtytan.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Beteckning: Placeras med bokstaven z, t.ex. z7.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Geometrisk definition av kälsvetsens a-mått och z-mått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3: Ritningsläsning &amp; Svetsbeteckningar</a:t>
            </a:r>
            <a:br/>
            <a:r>
              <a:t>Kategori: Svetsmått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3: RITNINGSLÄSNING &amp; SVETSBETECKNINGAR • SVETSLÄGEN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17. Svetslägen enligt SS-EN ISO 6947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📍 Huvudlägen för Plåt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Klassificering av svetslägen för plåt enligt SS-EN ISO 6947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3: Ritningsläsning &amp; Svetsbeteckningar</a:t>
            </a:r>
            <a:br/>
            <a:r>
              <a:t>Kategori: Svetslägen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3: RITNINGSLÄSNING &amp; SVETSBETECKNINGAR • RITNINGSEXEMPEL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18. Praktisk Tolkning av Sammansatt Beteckning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🔍 Exempelbeteckning: a4 ⊿ 3x50 (100)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a4: Halsmått $a = 4\text{ mm}$.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⊿: Kälsvets (placerad på heldragen linje $\rightarrow$ på pilsidan).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3 $\times$ 50: 3 st svetssträngar, vardera 50 mm långa (stegsvets/intermittent svets).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(100): Delning (centrumavstånd) mellan svetssträngarna är 100 mm. Det fria mellanrummet blir $100 - 50 = 50\text{ mm}$.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Intermittent kälsvets med angiven längd och delning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3: Ritningsläsning &amp; Svetsbeteckningar</a:t>
            </a:r>
            <a:br/>
            <a:r>
              <a:t>Kategori: Ritningsexempel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3: RITNINGSLÄSNING &amp; SVETSBETECKNINGAR • SJÄLVTEST &amp; SAMMANFATTNING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19. Modul 3: Kunskapskontroll Ritningsläsning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800"/>
              </a:spcAft>
              <a:defRPr sz="1400">
                <a:solidFill>
                  <a:srgbClr val="38BDF8"/>
                </a:solidFill>
              </a:defRPr>
            </a:pPr>
            <a:r>
              <a:t>Testa dina kunskaper om ISO 2553 och svetslägen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3: Ritningsläsning &amp; Svetsbeteckningar</a:t>
            </a:r>
            <a:br/>
            <a:r>
              <a:t>Kategori: Självtest &amp; Sammanfattning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4: FOGBEREDNING &amp; PLÅTBEARBETNING • SYFTE &amp; BEREDNINGSMETODER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20. Fogberedningens Betydelse &amp; Metoder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🎯 Varför Noggrann Fogberedning?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Full genombränning: Möjliggör för ljusbågen att nå botten av fogen (roten).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Minska svetsvolym: Rätt fogvinkel minimerar tillsatsmaterial, svetsspänningar och svetstid.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Förhindra svetsfel: Dålig fogberedning är huvudorsak till bindfel, rotfel och porositet.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Klippning i gradsax: Snabb metod för plåt upp till ca 10–12 mm. Kräver gradning av klippkanter.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Kallsågning / Bandsåg: Raka, precisa snitt utan termisk påverkan.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Termisk skärning (Gas/Plasma): För tjockare plåt och kurvformer. Kräver oxidborttagning/slipning.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Standardgeometri för en V-fog enligt SS-EN ISO 9692-1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4: Fogberedning &amp; Plåtbearbetning</a:t>
            </a:r>
            <a:br/>
            <a:r>
              <a:t>Kategori: Syfte &amp; Beredningsmetoder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4: FOGBEREDNING &amp; PLÅTBEARBETNING • FOGTYPER &amp; GEOMETRI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21. Standardfogtyper &amp; Val av Fogform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📊 Fogvalsguide efter Plåttjocklek ($t$)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Översikt över standardiserade stumsvetsfogar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4: Fogberedning &amp; Plåtbearbetning</a:t>
            </a:r>
            <a:br/>
            <a:r>
              <a:t>Kategori: Fogtyper &amp; Geometri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4: FOGBEREDNING &amp; PLÅTBEARBETNING • RENGÖRING &amp; PASSNING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22. Rengöring av Fogytor &amp; Toleranser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🚫 Föroreningar som Måste Avlägsnas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Glödskal &amp; Rost: Innehåller järnoxider som orsakar porositet och slagginneslutningar. Måste slipas bort metalliskt rent (minst 20 mm på var sida om fogen).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Olja, Fett &amp; Skärvätska: Kolväten som bryts ned av ljusbågen och tillför skadligt väte $\rightarrow$ risk för kallsprickor och gasporer.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Färg &amp; Primer: Brinner och utvecklar giftiga gaser samt grov porositet.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Zinkbeläggning (Galv): Zink förångas vid $907^\circ C$, ger zinkfeber vid inandning och orsakar allvarliga bindfel. Måste slipas bort helt!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Krav på metalliskt ren zon intill svetsfogen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4: Fogberedning &amp; Plåtbearbetning</a:t>
            </a:r>
            <a:br/>
            <a:r>
              <a:t>Kategori: Rengöring &amp; Passning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4: FOGBEREDNING &amp; PLÅTBEARBETNING • HÄFTSVETSNING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23. Häftsvetsning (Fixering &amp; Utförande)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📌 Häftsvetsens Regler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Lika höga krav som slutsvets: Häftsvetsar blir en integrerad del av den färdiga svetsen och måste utföras med samma tillsatsmaterial, förvärmning och kvalitet.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Längd: Vanligen $3–4 \times$ godstjockleken ($t$), dock minst 15–30 mm.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Avstånd mellan häftor: Cirka 100–300 mm beroende på godstjocklek och styvhet.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Urslipning av ändar: Häftsvetsens ändar måste fasas ut (slätas till) med vinkelslip så att huvudsvetsen smälter in mjukt utan bindfel.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Urslipning av häftsvetsändar för perfekt insmältning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4: Fogberedning &amp; Plåtbearbetning</a:t>
            </a:r>
            <a:br/>
            <a:r>
              <a:t>Kategori: Häftsvetsning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4: FOGBEREDNING &amp; PLÅTBEARBETNING • SJÄLVTEST &amp; SAMMANFATTNING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24. Modul 4: Kunskapskontroll Fogberedning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800"/>
              </a:spcAft>
              <a:defRPr sz="1400">
                <a:solidFill>
                  <a:srgbClr val="38BDF8"/>
                </a:solidFill>
              </a:defRPr>
            </a:pPr>
            <a:r>
              <a:t>Testa dina kunskaper om fogtyper, renhet och häftning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4: Fogberedning &amp; Plåtbearbetning</a:t>
            </a:r>
            <a:br/>
            <a:r>
              <a:t>Kategori: Självtest &amp; Sammanfattning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5: MMA / MANUELL METALLBÅGSVETSNING (METOD 111) • PROCESSPRINCIP &amp; UTRUSTNING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25. MMA / Manuell Metallbågsvetsning (Metod 111)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⚡ Hur Fungerar MMA (Metod 111)?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Princip: Ljusbågen brinner mellan en höljd metallkärnelektrod och smältbadet vid temperaturer på ca $3000–6000^\circ C$.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Fallande karaktäristik (Konstantström / CC): Svetsströmmen ($I$) hålls nästintill konstant även om svetsaren varierar båglängden (spänningen $U$).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Ljusbåge, smältbad och slaggbildning vid MMA-svetsning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5: MMA / Manuell Metallbågsvetsning (Metod 111)</a:t>
            </a:r>
            <a:br/>
            <a:r>
              <a:t>Kategori: Processprincip &amp; Utrustning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5: MMA / MANUELL METALLBÅGSVETSNING (METOD 111) • POLARITET &amp; STRÖMARTER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26. Polaritetens Inverkan (DC+, DC- &amp; AC)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🔴 Likström med Pluspol (DC+ / DCEP)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Koppling: Elektrod = Plus (+), Återledare = Minus (-).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Egenskaper: Ger djup inträngning. Standard för basiska elektroder och bärande konstruktioner. Ca 70% av värmen frigörs vid katoden (arbetsstycket) på grund av elektronbombardemang.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Koppling: Elektrod = Minus (-), Återledare = Plus (+).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Egenskaper: Hög avsmältningshastighet, grundare inträngning. Lämpligt för tunnplåt och rotsträngar med vissa rutila elektroder.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Egenskaper: Eliminerar magnetisk blåsverkan (arc blow) vid svetsning i kraftigt magnetiserat gods eller djupa hörn.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Inträngningsprofil för likström med positiv respektive negativ elektrod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5: MMA / Manuell Metallbågsvetsning (Metod 111)</a:t>
            </a:r>
            <a:br/>
            <a:r>
              <a:t>Kategori: Polaritet &amp; Strömarter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5: MMA / MANUELL METALLBÅGSVETSNING (METOD 111) • ELEKTRODTYPER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27. Huvudtyper av Belagda Elektroder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🔴 Basiska Elektroder (B) – T.ex. OK 48.00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Hölje: Kalciumkarbonat och fluorit. Mycket låg vätehalt ($H_5$).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Egenskaper: Högsta mekaniska hållfasthet och slagseghet vid kyla ($-20^\circ C$ till $-40^\circ C$). Bäst motståndskraft mot sprickor.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Hantering: Hygroskopiska (suger fukt ur luften). Måste förvaras i torkkoger ($60–120^\circ C$) eller återbakas vid $350^\circ C$.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Hölje: Titandioxid (rutil). Mycket lättänd och återantändningsbar.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Egenskaper: Mycket mjuk ljusbåge, slät strängyta och lättlossnande slagg. Perfekt för allmän smides- och tunnplåtbearbetning.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Egenskaper: Hög gasutveckling och djup penetration. Används främst för rörledningssvetsning i fallande läge (PG).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Jämförelse av de tre primära elektrodtyperna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5: MMA / Manuell Metallbågsvetsning (Metod 111)</a:t>
            </a:r>
            <a:br/>
            <a:r>
              <a:t>Kategori: Elektrodtyper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5: MMA / MANUELL METALLBÅGSVETSNING (METOD 111) • STANDARDBETECKNING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28. Tolkning av Elektrodstandard: SS-EN ISO 2560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📜 Exempel: E 42 4 B 42 H5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Avkodning av ISO 2560-standardbeteckning för MMA-elektrod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5: MMA / Manuell Metallbågsvetsning (Metod 111)</a:t>
            </a:r>
            <a:br/>
            <a:r>
              <a:t>Kategori: Standardbeteckning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5: MMA / MANUELL METALLBÅGSVETSNING (METOD 111) • SVETSTEKNIK &amp; VINKLAR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29. Svetsteknik, Elektrodvinklar &amp; Båglängd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🎯 Nyckelregler för MMA-Teknik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Lutningsvinkel (Arbetsvinkel): $70–80^\circ$ i svetsens riktning (dragande svetsning). Ljusbågens tryck håller slaggen bakom smältbadet.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Korrekt dragande elektrodvinkel vid MMA-svetsning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5: MMA / Manuell Metallbågsvetsning (Metod 111)</a:t>
            </a:r>
            <a:br/>
            <a:r>
              <a:t>Kategori: Svetsteknik &amp; Vinklar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5: MMA / MANUELL METALLBÅGSVETSNING (METOD 111) • SJÄLVTEST &amp; SAMMANFATTNING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30. Modul 5: Kunskapskontroll MMA-Svetsning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800"/>
              </a:spcAft>
              <a:defRPr sz="1400">
                <a:solidFill>
                  <a:srgbClr val="38BDF8"/>
                </a:solidFill>
              </a:defRPr>
            </a:pPr>
            <a:r>
              <a:t>Testa dina kunskaper om metod 111 och elektroder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5: MMA / Manuell Metallbågsvetsning (Metod 111)</a:t>
            </a:r>
            <a:br/>
            <a:r>
              <a:t>Kategori: Självtest &amp; Sammanfattning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6: MIG/MAG-SVETSNING (METOD 131/135/136/138) • PRINCIP &amp; PROCESSER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31. MIG/MAG-Svetsning: Princip &amp; Metodkoder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⚙️ Grundprincip för MIG/MAG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MIG/MAG-pistolens anatomi och gasskydd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6: MIG/MAG-svetsning (Metod 131/135/136/138)</a:t>
            </a:r>
            <a:br/>
            <a:r>
              <a:t>Kategori: Princip &amp; Processer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6: MIG/MAG-SVETSNING (METOD 131/135/136/138) • SKYDDSGASER &amp; FLÖDE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32. Skyddsgaser för MAG-Svetsning &amp; Flödesinställning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🧪 Gasblandningar för Stål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Argon + 18–25% $CO_2$ (t.ex. Mison 18 / Arcal): Standardgasen för olegerat och låglegerat konstruktionsstål. Ger stabil ljusbåge, bra inträngning och lite sprut.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Argon + 2% $CO_2$ / $O_2$: För rostfritt stål (låg aktiv gasandel för att inte förstöra korrosionsskyddet).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Ren $CO_2$ (100%): Mycket djup inträngning och billig, men ger grovt sprut och instabil ljusbåge.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Kontroll: Kontrolleras vid gaskåpan med separat flödesmätare (ärtmätare / rotameter).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Korrekt inställning av gasflöde och risker vid fel flödeshastighet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6: MIG/MAG-svetsning (Metod 131/135/136/138)</a:t>
            </a:r>
            <a:br/>
            <a:r>
              <a:t>Kategori: Skyddsgaser &amp; Flöde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6: MIG/MAG-SVETSNING (METOD 131/135/136/138) • LJUSBÅGSTYPER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33. Ljusbågsområden: Kortbåge vs Spraybåge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⚡ Kortbåge (Dip Transfer)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Område: Låg spänning ($15–22	ext{ V}$), låg ström ($50–180	ext{ A}$).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Mekanism: Tråden kortsluts mot smältbadet 50–200 ggr/sekund. En droppe överförs vid varje kortslutning.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Användning: Tunnplåt ($t \le 3	ext{ mm}$) och alla typer av lägessvetsning (PF, PC, PE) tack vare litet och snabbstelnande smältbad.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Område: Hög spänning ($24–34	ext{ V}$), hög ström ($&gt; 200–220	ext{ A}$).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Mekanism: Ljusbågen brinner kontinuerligt utan kortslutning. Metallen överförs som en fin aerosol av mikrodroppar.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Användning: Tjock plåt i flatt läge (PA/PB). Hög produktivitet och djup inträngning. Får ej användas i tak- eller vertikalläge (smältbadet rinner ut).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Spännings- och strömområden för kortbåge, blandbåge och spraybåge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6: MIG/MAG-svetsning (Metod 131/135/136/138)</a:t>
            </a:r>
            <a:br/>
            <a:r>
              <a:t>Kategori: Ljusbågstyper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6: MIG/MAG-SVETSNING (METOD 131/135/136/138) • SVETSTEKNIK &amp; PISTOLVINKEL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34. Svetsteknik: Skjutande vs Dragande &amp; Stick-out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🎯 Skjutande vs Dragande Svetsning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Avståndet från kontaktmunstyckets spets till ljusbågen ska vara 10–15 mm vid solidtråd.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För långt utstick $_x000D_ightarrow$ ökad resistansuppvärmning, sjunkande ström och dåligt gasskydd!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Jämförelse mellan skjutande och dragande svetsteknik i MAG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6: MIG/MAG-svetsning (Metod 131/135/136/138)</a:t>
            </a:r>
            <a:br/>
            <a:r>
              <a:t>Kategori: Svetsteknik &amp; Pistolvinkel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6: MIG/MAG-SVETSNING (METOD 131/135/136/138) • FELSÖKNING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35. Felsökning &amp; Matningsproblem i MIG/MAG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⚠️ Vanliga Matningsproblem &amp; Orsaker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Tråden bränner fast i kontaktröret (Burn-back): För litet kontaktrör, slitet munstycke eller felaktigt inställd efterbränningstid (burn-back time).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Tråden 'krullar sig' vid matarverket (Fågelbo): För hårt ansatta matarhjul, veck på slangpaketet eller smutsig trådledare (liner).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Ryckig matning: Utslitna matarhjulsspår, fel spårprofil (V-spår för stål, U-spår för aluminium, räfflat för rörtråd).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Rensa gaskåpan regelbundet med spruttång och använd svetsspray/pasta.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Byt kontaktrör när hålet blivit ovalt (orsakar instabil ljusbåge och spänningsfall).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Blås rent trådledaren med tryckluft vid varje trådrullsbyte.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Trådmatarverkets komponenter och underhållspunkter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6: MIG/MAG-svetsning (Metod 131/135/136/138)</a:t>
            </a:r>
            <a:br/>
            <a:r>
              <a:t>Kategori: Felsökning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6: MIG/MAG-SVETSNING (METOD 131/135/136/138) • SJÄLVTEST &amp; SAMMANFATTNING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36. Modul 6: Kunskapskontroll MIG/MAG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800"/>
              </a:spcAft>
              <a:defRPr sz="1400">
                <a:solidFill>
                  <a:srgbClr val="38BDF8"/>
                </a:solidFill>
              </a:defRPr>
            </a:pPr>
            <a:r>
              <a:t>Testa dina kunskaper om skyddsgaser, ljusbågar och teknik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6: MIG/MAG-svetsning (Metod 131/135/136/138)</a:t>
            </a:r>
            <a:br/>
            <a:r>
              <a:t>Kategori: Självtest &amp; Sammanfattning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7: TIG-SVETSNING (METOD 141) • PROCESSPRINCIP &amp; UTRUSTNING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37. TIG-Svetsning: Princip &amp; Utrustning (Metod 141)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🔬 Hur Fungerar TIG (Metod 141)?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Icke smältande elektrod: Ljusbågen etableras mellan en wolframelektrod (smältpunkt ca $3422^\circ C$) och arbetsstycket.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Inert skyddsgas: Ren Argon ($Ar$, 99.99%) eller Argon/Helium skyddar smältan helt utan kemisk reaktion.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Separat tillsatsmaterial: Tillsatstråd matas in manuellt i smältbadets framkant oberoende av ljusbågens energi.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Fördelar: Extremt hög svetskvalitet, slaggfri process, fullständig kontroll över smältbadet, idealisk för rotsträngar i rör och tunna material.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TIG-brännarens princip och separat tillförsel av tillsatsmaterial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7: TIG-svetsning (Metod 141)</a:t>
            </a:r>
            <a:br/>
            <a:r>
              <a:t>Kategori: Processprincip &amp; Utrustning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7: TIG-SVETSNING (METOD 141) • WOLFRAMELEKTRODER &amp; SLIPNING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38. Wolframelektroder: Färgkoder &amp; Slipvinkel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🎨 Färgkodning av Wolframelektroder (EN ISO 6848)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Längsriktad slipning: Slipa alltid i elektrodens längdriktning (aldrig tvärs) för att få en stabil, fokuserad ljusbåge utan vandring.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Spetsvinkel: Vanligen $30–60^\circ$ (Spetsig vinkel = bredare båge/god tändning; Trubbig vinkel = djupare penetration).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Korrekt längsgående slipning av TIG-elektrod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7: TIG-svetsning (Metod 141)</a:t>
            </a:r>
            <a:br/>
            <a:r>
              <a:t>Kategori: Wolframelektroder &amp; Slipning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7: TIG-SVETSNING (METOD 141) • TÄNDMETODER &amp; STRÖMARTER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39. Tändmetoder &amp; Polaritet (DC- vs AC)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⚡ Tändmetoder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Högfrekvenständning (HF): En högfrekvent högspänningspuls joniserar gasen och tänder ljusbågen beröringsfritt (1–3 mm avstånd). Bästa metoden – noll risk för volframkontaminering.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Lift-Arc: Elektroden sätts lätt mot arbetsstycket med minimal ström, och när den lyfts tänds bågen. Används där HF kan störa känslig elektronik (t.ex. sjukhus/datorhallar).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Skraptändning (Scratch start): Primitiv metod. Ger nästan alltid volframinneslutningar och skadad spets.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Likström Minuspol (DC-): Används för stål, rostfritt, koppar och titan. 70% av värmen hamnar i arbetsstycket och 30% i elektroden $_x000D_ightarrow$ djup inträngning och skarp elektrodspets.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Växelström (AC): Används för aluminium och magnesium. Under den positiva halvperioden sprängs det hårda aluminiumoxidskiktet ($Al_2O_3$, smältpunkt $2050^\circ C$) bort!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AC-vågformens rengörings- och inträngningscykel vid aluminiumsvetsning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7: TIG-svetsning (Metod 141)</a:t>
            </a:r>
            <a:br/>
            <a:r>
              <a:t>Kategori: Tändmetoder &amp; Strömarter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7: TIG-SVETSNING (METOD 141) • ROTGASSKYDD &amp; STRÖMRAMPER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40. Rotgasskydd (Formiering) &amp; Strömramper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🛡️ Rotgasskydd (Formiering)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Syfte: Skyddar rotsidan mot syre vid svetsning i rostfritt stål och titan.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Konsekvens utan rotgas: Rotsidan oxiderar kraftigt och 'koksar' (blomkålsliknande yta) vilket helt förstör korrosionsbeständigheten.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Gastyper: Ren Argon eller Formiergas ($90\%\text{ }N_2 + 10\%\text{ }H_2$). Restoxigenhalt bör vara under 20–50 ppm.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Up-slope: Strömmen stegras mjukt för att inte bränna hål vid tändning.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Down-slope (Slutkraterfyllning): Strömmen tonas ut långsamt för att undvika slutkratersprickor och håligheter.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Gasefterströmning (Post-flow): Gasen fortsätter strömma i 5–15 sekunder tills volframspetsen och smältan svalnat under oxidationstemperatur.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Rotgaskammare vid svetsning av rostfria rör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7: TIG-svetsning (Metod 141)</a:t>
            </a:r>
            <a:br/>
            <a:r>
              <a:t>Kategori: Rotgasskydd &amp; Strömramper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7: TIG-SVETSNING (METOD 141) • SJÄLVTEST &amp; SAMMANFATTNING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41. Modul 7: Kunskapskontroll TIG-Svetsning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800"/>
              </a:spcAft>
              <a:defRPr sz="1400">
                <a:solidFill>
                  <a:srgbClr val="38BDF8"/>
                </a:solidFill>
              </a:defRPr>
            </a:pPr>
            <a:r>
              <a:t>Testa dina kunskaper om metod 141 och gaser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7: TIG-svetsning (Metod 141)</a:t>
            </a:r>
            <a:br/>
            <a:r>
              <a:t>Kategori: Självtest &amp; Sammanfattning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8: GASSVETSNING &amp; LÖDNING (METOD 311 / LÖDNING) • UTRUSTNING &amp; SÄKERHET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42. Gassvetsutrustning: Oxygen &amp; Acetylen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🔥 Gassvetsning (Metod 311)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Gasblandning: Oxygen ($O_2$) + Acetylen ($C_2H_2$) ger den högsta lågtemperaturen av alla industrigaser: ca $3150^\circ C$.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Komplett gassvetsutrustning med säkerhetsspärrar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8: Gassvetsning &amp; Lödning (Metod 311 / Lödning)</a:t>
            </a:r>
            <a:br/>
            <a:r>
              <a:t>Kategori: Utrustning &amp; Säkerhet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8: GASSVETSNING &amp; LÖDNING (METOD 311 / LÖDNING) • LÅGTYPER &amp; INSTÄLLNING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43. Lågtyper vid Gassvetsning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🎯 1. Neutral Låga (1 del $O_2$ : 1 del $C_2H_2$)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Utseende: Skarp, rundad, lysande vit lågkärna med en mjuk ytterlåga (svetskappa).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Användning: Standard för all svetsning i stål och koppar. Ingen kemisk förändring av stålsmältan.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Utseende: Kort, spetsig, lila lågkärna med ett väsande/sprakande ljud.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Risk: Bränner sönder stålet och bildar kraftigt med järnoxider och porer. (Används endast vid viss mässingssvetsning).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Utseende: En grönaktig 'acetylenfjäder' sticker ut framför lågkärnan.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Verkan: Uppkolar smältbadet $_x000D_ightarrow$ ger hårt och sprött svetsgods. Används vid hårdlödning.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De tre lågtypernas geometri och karakteristiska zoner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8: Gassvetsning &amp; Lödning (Metod 311 / Lödning)</a:t>
            </a:r>
            <a:br/>
            <a:r>
              <a:t>Kategori: Lågtyper &amp; Inställning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8: GASSVETSNING &amp; LÖDNING (METOD 311 / LÖDNING) • LÖDNING: MJUK &amp; HÅRD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44. Grundläggande Lödning (Mjuk- vs Hårdlödning)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💡 Skillnaden mellan Svetsning &amp; Lödning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Flussmedlets roll: Löser upp metalloxider och förhindrar återoxidation vid uppvärmning så att lodet väter ytan perfekt.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Kapillärverkan i en överlappsfog vid hårdlödning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8: Gassvetsning &amp; Lödning (Metod 311 / Lödning)</a:t>
            </a:r>
            <a:br/>
            <a:r>
              <a:t>Kategori: Lödning: Mjuk &amp; Hård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8: GASSVETSNING &amp; LÖDNING (METOD 311 / LÖDNING) • SJÄLVTEST &amp; SAMMANFATTNING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45. Modul 8: Kunskapskontroll Gassvets &amp; Lödning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800"/>
              </a:spcAft>
              <a:defRPr sz="1400">
                <a:solidFill>
                  <a:srgbClr val="38BDF8"/>
                </a:solidFill>
              </a:defRPr>
            </a:pPr>
            <a:r>
              <a:t>Testa dina kunskaper om gaser och lödprocesser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8: Gassvetsning &amp; Lödning (Metod 311 / Lödning)</a:t>
            </a:r>
            <a:br/>
            <a:r>
              <a:t>Kategori: Självtest &amp; Sammanfattning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9: TERMISK SKÄRNING (GASSKÄRNING &amp; PLASMA) • GASSKÄRNINGENS KEMI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46. Gasskärning: Fysikalisk &amp; Kemisk Princip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🔥 Hur Fungerar Gasskärning?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Ingen ren smältprocess: Gasskärning är en snabb förbränning av järn i rent syre ($O_2$).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Materialbegränsning: Endast olegerat och låglegerat stål kan gasskäras. Rostfritt och aluminium kan inte gasskäras (kräver plasma eller laser).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Gasskärningens mekanism med förvärmning och central skärsyrestråle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9: Termisk Skärning (Gasskärning &amp; Plasma)</a:t>
            </a:r>
            <a:br/>
            <a:r>
              <a:t>Kategori: Gasskärningens Kemi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9: TERMISK SKÄRNING (GASSKÄRNING &amp; PLASMA) • PLASMASKÄRNING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47. Plasmaskärning (Metod 84): Princip &amp; Fördelar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⚡ Hur Fungerar Plasmaskärning?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Fjärde aggregationstillståndet: Tryckluft (eller kväve/argon) pressas genom en trång dysa och joniseras av en kraftig ljusbåge till ett plasma vid temperaturer på ca $20	ext{ }000–30	ext{ }000^\circ C$.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Mekanism: Plasmastrålen smälter metallen blixtsnabbt och blåser bort smältan med extrem hastighet.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Universell: Skär alla elektriskt ledande material: Aluminium, Rostfritt stål, Koppar, Mässing, Gjutjärn och Svartstål.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Fördelar: Mycket liten värmepåverkad zon (HAZ), minimal deformation i tunnplåt, snabb start utan förvärmningstid.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Plasmaskärbrännarens insnörda ljusbåge och plasmastråle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9: Termisk Skärning (Gasskärning &amp; Plasma)</a:t>
            </a:r>
            <a:br/>
            <a:r>
              <a:t>Kategori: Plasmaskärning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9: TERMISK SKÄRNING (GASSKÄRNING &amp; PLASMA) • SNITTKVALITET &amp; FELSÖKNING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48. Kvalitetsbedömning av Snittyta (SS-EN ISO 9013)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📏 Bedömningskriterier enligt ISO 9013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Kvalitetsbedömning av termiskt skurna snittytor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9: Termisk Skärning (Gasskärning &amp; Plasma)</a:t>
            </a:r>
            <a:br/>
            <a:r>
              <a:t>Kategori: Snittkvalitet &amp; Felsökning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10: KVALITETSBEDÖMNING, SVETSFEL &amp; REPARATION • KVALITETSSTANDARDER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49. Kvalitetsnivåer enligt SS-EN ISO 5817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🏆 Standarden SS-EN ISO 5817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Kvalitetsnivåerna i SS-EN ISO 5817 för stålförband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10: Kvalitetsbedömning, Svetsfel &amp; Reparation</a:t>
            </a:r>
            <a:br/>
            <a:r>
              <a:t>Kategori: Kvalitetsstandarder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10: KVALITETSBEDÖMNING, SVETSFEL &amp; REPARATION • VISUELL KONTROLL (VT)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50. Visuell Kontroll (VT) &amp; Mätning av Svetsar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🔍 Kontrollfaser för Svetsaren (Egenkontroll)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Före svetsning: Kontrollera materialintyg, fogform, fasvinkel, spaltbredd, renhet (rost/olja) och häftsvetsarnas kvalitet.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Under svetsning: Rengöring mellan strängarna, slaggning, strängsekvens och temperatur (förvärmning/interpass).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Efter svetsning: Mätning av a-mått/z-mått med svetsmåttmätare, kontroll av kantsår, råghöjd, porsamlingar, sprickor och sprut.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Svetsmåttmätare (Kam/Nonie): För exakt mätning av kälsvetsens a-mått och råghöjd.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Lupp (2–5x förstoring): För inspektion av ytsprickor och mikroporer.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Belysning: Minst 500 lux (helst &gt;1000 lux) direkt på inspektionsytan.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Mätning av kälsvetsens faktiska a-mått med svetsmått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10: Kvalitetsbedömning, Svetsfel &amp; Reparation</a:t>
            </a:r>
            <a:br/>
            <a:r>
              <a:t>Kategori: Visuell Kontroll (VT)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10: KVALITETSBEDÖMNING, SVETSFEL &amp; REPARATION • TYPISKA SVETSFEL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51. Vanliga Svetsfel: Ytfel &amp; Inre Diskontinuiteter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⚠️ Kritiska Svetsfel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Tvärsnitt som illustrerar vanliga inre och yttre svetsfel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10: Kvalitetsbedömning, Svetsfel &amp; Reparation</a:t>
            </a:r>
            <a:br/>
            <a:r>
              <a:t>Kategori: Typiska Svetsfel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10: KVALITETSBEDÖMNING, SVETSFEL &amp; REPARATION • PROVNING &amp; NDT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52. Täthetskontroll &amp; Oförstörande Provning (NDT)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🧪 Provningsmetoder (NDT - Non-Destructive Testing)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Processen för penetrantprovning (PT) på svetsförband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10: Kvalitetsbedömning, Svetsfel &amp; Reparation</a:t>
            </a:r>
            <a:br/>
            <a:r>
              <a:t>Kategori: Provning &amp; NDT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10: KVALITETSBEDÖMNING, SVETSFEL &amp; REPARATION • REPARATIONSTEKNIK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53. Reparation av Enkla Fel (Slipning &amp; Omsvetsning)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🛠️ Metodisk Felsanering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1. Lokalisera och markera: Fastställ felaktighetens exakta utbredning och djup (med lupp, mått eller PT).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2. Mekanisk urslipning: Slipa ur defekten helt med navrondell eller roterande fil. Skapa en mjuk 'båtformad' urgröpning med minst $15–30^\circ$ fasvinkel.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3. Kontrollera att felet är borta: Inspektera så att ingen sprickrest eller slagginneslutning finns kvar i botten.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4. Förvärmning vid behov: Återställ föreskriven förvärmningstemperatur.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• 5. Återsvetsning: Svetsa igen med godkänd WPS och strängsekvens. Slipa övergången jämn.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Korrekt båtformad urslipning inför reparationssvetsning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10: Kvalitetsbedömning, Svetsfel &amp; Reparation</a:t>
            </a:r>
            <a:br/>
            <a:r>
              <a:t>Kategori: Reparationsteknik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10: KVALITETSBEDÖMNING, SVETSFEL &amp; REPARATION • SJÄLVTEST &amp; SAMMANFATTNING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54. Modul 10: Kunskapskontroll Svetskvalitet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800"/>
              </a:spcAft>
              <a:defRPr sz="1400">
                <a:solidFill>
                  <a:srgbClr val="38BDF8"/>
                </a:solidFill>
              </a:defRPr>
            </a:pPr>
            <a:r>
              <a:t>Testa dina kunskaper om ISO 5817 och svetsdefekter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10: Kvalitetsbedömning, Svetsfel &amp; Reparation</a:t>
            </a:r>
            <a:br/>
            <a:r>
              <a:t>Kategori: Självtest &amp; Sammanfattning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11: SAMMANFATTNING &amp; KUNSKAPSKONTROLL • METODJÄMFÖRELSE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55. Systematisk Metodjämförelse: Hela Kursen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📊 Sammanställning av Svetsmetoder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De fyra fundamentala svetsmetoderna i kursen SVEE1000X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11: Sammanfattning &amp; Kunskapskontroll</a:t>
            </a:r>
            <a:br/>
            <a:r>
              <a:t>Kategori: Metodjämförelse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11: SAMMANFATTNING &amp; KUNSKAPSKONTROLL • TERMINOLOGI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56. Svetsteknisk Ordlista &amp; Nyckelbegrepp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1000"/>
              </a:spcAft>
              <a:defRPr sz="1500" b="1">
                <a:solidFill>
                  <a:srgbClr val="38BDF8"/>
                </a:solidFill>
              </a:defRPr>
            </a:pPr>
            <a:r>
              <a:t>📖 Centrala Förkortningar &amp; Termer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  <a:r>
              <a:t>Begreppsnätverk för teoretisk kompetens inom Svetsteknik Nivå 1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11: Sammanfattning &amp; Kunskapskontroll</a:t>
            </a:r>
            <a:br/>
            <a:r>
              <a:t>Kategori: Terminologi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100" b="1">
                <a:solidFill>
                  <a:srgbClr val="F97316"/>
                </a:solidFill>
              </a:defRPr>
            </a:pPr>
            <a:r>
              <a:t>MODUL 11: SAMMANFATTNING &amp; KUNSKAPSKONTROLL • SLUTEXAMINATION</a:t>
            </a:r>
          </a:p>
          <a:p>
            <a:pPr>
              <a:defRPr sz="2200" b="1">
                <a:solidFill>
                  <a:srgbClr val="F8FAFC"/>
                </a:solidFill>
              </a:defRPr>
            </a:pPr>
            <a:r>
              <a:t>57. Slutprov / Teoretisk Kunskapskontroll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6400800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>
              <a:spcAft>
                <a:spcPts val="800"/>
              </a:spcAft>
              <a:defRPr sz="1400">
                <a:solidFill>
                  <a:srgbClr val="38BDF8"/>
                </a:solidFill>
              </a:defRPr>
            </a:pPr>
            <a:r>
              <a:t>Testa dina kunskaper på hela kursens teoretiska innehåll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0" y="1737360"/>
            <a:ext cx="4144975" cy="4572000"/>
          </a:xfrm>
          <a:prstGeom prst="rect">
            <a:avLst/>
          </a:prstGeom>
          <a:solidFill>
            <a:srgbClr val="151D2A"/>
          </a:solidFill>
          <a:ln>
            <a:solidFill>
              <a:srgbClr val="243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100" b="1">
                <a:solidFill>
                  <a:srgbClr val="F59E0B"/>
                </a:solidFill>
              </a:defRPr>
            </a:pPr>
            <a:r>
              <a:t>TEKNISK PRINCIP &amp; DOKUMENTATION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300" b="1">
                <a:solidFill>
                  <a:srgbClr val="F8FAFC"/>
                </a:solidFill>
              </a:defRPr>
            </a:pP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Modul: Modul 11: Sammanfattning &amp; Kunskapskontroll</a:t>
            </a:r>
            <a:br/>
            <a:r>
              <a:t>Kategori: Slutexamination</a:t>
            </a:r>
            <a:br/>
            <a:br/>
            <a:r>
              <a:t>Se den interaktiva webbvisaren för fullständiga vektorillustrationer och interaktivt självtest.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